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3F580A-AE31-4835-8EEF-65114535D70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021F7F-B996-4651-8FF2-90D31CB457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3F580A-AE31-4835-8EEF-65114535D70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021F7F-B996-4651-8FF2-90D31CB457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3F580A-AE31-4835-8EEF-65114535D70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021F7F-B996-4651-8FF2-90D31CB457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3F580A-AE31-4835-8EEF-65114535D70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021F7F-B996-4651-8FF2-90D31CB457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3F580A-AE31-4835-8EEF-65114535D70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021F7F-B996-4651-8FF2-90D31CB4571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3F580A-AE31-4835-8EEF-65114535D70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021F7F-B996-4651-8FF2-90D31CB457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3F580A-AE31-4835-8EEF-65114535D70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021F7F-B996-4651-8FF2-90D31CB457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3F580A-AE31-4835-8EEF-65114535D70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021F7F-B996-4651-8FF2-90D31CB457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3F580A-AE31-4835-8EEF-65114535D70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021F7F-B996-4651-8FF2-90D31CB4571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3F580A-AE31-4835-8EEF-65114535D70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021F7F-B996-4651-8FF2-90D31CB457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3F580A-AE31-4835-8EEF-65114535D70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021F7F-B996-4651-8FF2-90D31CB457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33F580A-AE31-4835-8EEF-65114535D700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021F7F-B996-4651-8FF2-90D31CB4571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a8upttbBpJU" TargetMode="External"/><Relationship Id="rId3" Type="http://schemas.openxmlformats.org/officeDocument/2006/relationships/hyperlink" Target="https://view.genial.ly/5ec3ec9d8e243b0d5a33f9e4/horizontal-infographic-lists-podne-ovan-duchi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powtoon.com/s/ciNgqnKa29L/1/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ew.genial.ly/5eb9e1d17792c20d1661a6a5/presentation-poezia-za-shestake" TargetMode="External"/><Relationship Id="rId5" Type="http://schemas.openxmlformats.org/officeDocument/2006/relationships/hyperlink" Target="https://share.nearpod.com/vsph/82mjHPLVLu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://linoit.com/users/Olga76/canvases/%D0%92%D0%B5%D1%81%D1%82" TargetMode="Externa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Примери добре праксе</a:t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Конкурс:,,Магија је у рукама наставника“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05" y="254000"/>
            <a:ext cx="1808339" cy="167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2285998" y="3505200"/>
            <a:ext cx="327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Наставник Олга Урошевић</a:t>
            </a:r>
          </a:p>
          <a:p>
            <a:r>
              <a:rPr lang="sr-Cyrl-RS" dirty="0" smtClean="0"/>
              <a:t>ОШ ,,Иво Андрић“,Београд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12" y="4666695"/>
            <a:ext cx="7218015" cy="150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2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 настави на даљину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sz="1800" dirty="0" smtClean="0"/>
              <a:t>Након затварања школа услед пандемије новим Корона вирусом,нашла сам се пред професионалним изазовом  на који начин ћу својим ученицима организовати наставу на даљину.</a:t>
            </a:r>
          </a:p>
          <a:p>
            <a:r>
              <a:rPr lang="sr-Cyrl-RS" sz="1800" dirty="0" smtClean="0"/>
              <a:t>Одлучила сам да наставу српског језика, који предајем, реализујем радом у Гугл учионици (</a:t>
            </a:r>
            <a:r>
              <a:rPr lang="sr-Latn-RS" sz="1800" dirty="0" smtClean="0"/>
              <a:t>Google classroom)</a:t>
            </a:r>
            <a:r>
              <a:rPr lang="sr-Cyrl-RS" sz="1800" dirty="0" smtClean="0"/>
              <a:t>.</a:t>
            </a:r>
          </a:p>
          <a:p>
            <a:r>
              <a:rPr lang="sr-Cyrl-RS" sz="1800" dirty="0" smtClean="0"/>
              <a:t> Платформа Гугл учионица ми се учинила као најједноставнија за приступ и учење.</a:t>
            </a:r>
          </a:p>
          <a:p>
            <a:r>
              <a:rPr lang="sr-Cyrl-RS" sz="1800" dirty="0" smtClean="0"/>
              <a:t>У учионици сам радила са шест одељења шестог , седмог и осмог разреда.</a:t>
            </a:r>
          </a:p>
          <a:p>
            <a:r>
              <a:rPr lang="sr-Cyrl-RS" sz="1800" dirty="0" smtClean="0"/>
              <a:t>Са ученицима сам свакодневно комуницирала путем приватних порука у оквиру платформе и ,,огласне табле“ у учионици (Стрим секција), где су добијали сва потребна обавештења и упутства за рад.</a:t>
            </a:r>
          </a:p>
          <a:p>
            <a:r>
              <a:rPr lang="sr-Cyrl-RS" sz="1800" dirty="0" smtClean="0"/>
              <a:t>Рад у учионици био је у корелацији са предавањима на програму РТС-а, који су ученици пратили, као и са школским блогом.</a:t>
            </a:r>
          </a:p>
          <a:p>
            <a:r>
              <a:rPr lang="sr-Cyrl-RS" sz="1800" dirty="0" smtClean="0"/>
              <a:t>У раду са ученицима сам користила различите интернет садржаје и апликације, ппт презентације,наставне листове и друге материјале које сам им постављала у учионицу .</a:t>
            </a:r>
          </a:p>
          <a:p>
            <a:endParaRPr lang="sr-Cyrl-RS" sz="18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03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022592" cy="71596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Рад у Гугл учионици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7562088" cy="5715000"/>
          </a:xfrm>
        </p:spPr>
        <p:txBody>
          <a:bodyPr>
            <a:normAutofit/>
          </a:bodyPr>
          <a:lstStyle/>
          <a:p>
            <a:r>
              <a:rPr lang="sr-Cyrl-RS" sz="1800" dirty="0" smtClean="0"/>
              <a:t>Гугл учионица је била подесна да се у њој реализују сви типови часова:час обраде новог градива, утврђивања, обнављања, вежбања и систематизације.</a:t>
            </a:r>
          </a:p>
          <a:p>
            <a:r>
              <a:rPr lang="sr-Cyrl-RS" sz="1800" dirty="0" smtClean="0"/>
              <a:t>Ученици су</a:t>
            </a:r>
            <a:r>
              <a:rPr lang="sr-Cyrl-RS" sz="1800" dirty="0">
                <a:solidFill>
                  <a:prstClr val="black"/>
                </a:solidFill>
              </a:rPr>
              <a:t> добијали материјале за рад</a:t>
            </a:r>
            <a:r>
              <a:rPr lang="sr-Cyrl-RS" sz="1800" dirty="0" smtClean="0"/>
              <a:t> оним данима када су по распореду имали часове српског језика и књижевности, а комуникација са њима је била свакодневна.</a:t>
            </a:r>
          </a:p>
          <a:p>
            <a:r>
              <a:rPr lang="sr-Cyrl-RS" sz="1800" dirty="0" smtClean="0"/>
              <a:t>Ученици су међусобно </a:t>
            </a:r>
            <a:r>
              <a:rPr lang="sr-Cyrl-RS" sz="1800" dirty="0" smtClean="0"/>
              <a:t>сарађивали,постављали питања, </a:t>
            </a:r>
            <a:r>
              <a:rPr lang="sr-Cyrl-RS" sz="1800" dirty="0" smtClean="0"/>
              <a:t>коментарисали постављене задатке, </a:t>
            </a:r>
            <a:r>
              <a:rPr lang="sr-Cyrl-RS" sz="1800" dirty="0" smtClean="0"/>
              <a:t>давали сугестије</a:t>
            </a:r>
            <a:r>
              <a:rPr lang="sr-Cyrl-RS" sz="1800" dirty="0" smtClean="0"/>
              <a:t>, </a:t>
            </a:r>
            <a:r>
              <a:rPr lang="sr-Cyrl-RS" sz="1800" dirty="0" smtClean="0"/>
              <a:t>објашњавали недоумице и комуницирали са поштовањем и са наставником и са друговима.</a:t>
            </a:r>
          </a:p>
          <a:p>
            <a:endParaRPr lang="sr-Cyrl-RS" sz="1800" dirty="0" smtClean="0"/>
          </a:p>
          <a:p>
            <a:endParaRPr lang="sr-Cyrl-RS" sz="1800" dirty="0" smtClean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71937"/>
            <a:ext cx="3498626" cy="2352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83148"/>
            <a:ext cx="2362201" cy="256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81000"/>
            <a:ext cx="7790688" cy="6096000"/>
          </a:xfrm>
        </p:spPr>
        <p:txBody>
          <a:bodyPr>
            <a:normAutofit/>
          </a:bodyPr>
          <a:lstStyle/>
          <a:p>
            <a:r>
              <a:rPr lang="sr-Cyrl-RS" sz="1400" dirty="0" smtClean="0"/>
              <a:t>На онлајн </a:t>
            </a:r>
            <a:r>
              <a:rPr lang="sr-Cyrl-RS" sz="1400" dirty="0" smtClean="0"/>
              <a:t>часовима на </a:t>
            </a:r>
            <a:r>
              <a:rPr lang="sr-Cyrl-RS" sz="1400" dirty="0" smtClean="0"/>
              <a:t>којима су  </a:t>
            </a:r>
            <a:r>
              <a:rPr lang="sr-Cyrl-RS" sz="1400" dirty="0" smtClean="0"/>
              <a:t>се </a:t>
            </a:r>
            <a:r>
              <a:rPr lang="sr-Cyrl-RS" sz="1400" dirty="0" smtClean="0"/>
              <a:t>обрађивали, обнављали, утврђивали и систематизовали садржаји из књижевности, граматике и писаног </a:t>
            </a:r>
            <a:r>
              <a:rPr lang="sr-Cyrl-RS" sz="1400" dirty="0" smtClean="0"/>
              <a:t>изражавање, ученици су добијали различите материјале за рад : ппт презентације, интерактивне презентације рађене у </a:t>
            </a:r>
            <a:r>
              <a:rPr lang="sr-Latn-RS" sz="1400" dirty="0" smtClean="0"/>
              <a:t>Genially</a:t>
            </a:r>
            <a:r>
              <a:rPr lang="sr-Cyrl-RS" sz="1400" dirty="0" smtClean="0"/>
              <a:t> апликацији</a:t>
            </a:r>
            <a:r>
              <a:rPr lang="sr-Latn-RS" sz="1400" dirty="0" smtClean="0"/>
              <a:t> ,</a:t>
            </a:r>
            <a:r>
              <a:rPr lang="sr-Cyrl-RS" sz="1400" dirty="0" smtClean="0"/>
              <a:t>анимиране презентације прављене у </a:t>
            </a:r>
            <a:r>
              <a:rPr lang="sr-Latn-RS" sz="1400" dirty="0" smtClean="0"/>
              <a:t>Powtoon</a:t>
            </a:r>
            <a:r>
              <a:rPr lang="sr-Cyrl-RS" sz="1400" dirty="0" smtClean="0"/>
              <a:t>  веб-алату, видео-записе са Јутјуба, наставне листове, Гугл упитнике и квизове урађене у апликацијама Нирпод и Каху.</a:t>
            </a:r>
          </a:p>
          <a:p>
            <a:r>
              <a:rPr lang="sr-Cyrl-RS" sz="1400" dirty="0" smtClean="0"/>
              <a:t>Евалуација рада била је најчешће кроз квизове и писане радове које су ученици постављали у свој простор за задатак у Гугл учионици.</a:t>
            </a:r>
          </a:p>
          <a:p>
            <a:r>
              <a:rPr lang="sr-Cyrl-RS" sz="1400" dirty="0" smtClean="0"/>
              <a:t>Повратне информације и коментаре о урађеном задатку ученици су добијали у својој онлајн учионици свакодневно након урађених задатака.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62777"/>
            <a:ext cx="1676399" cy="1754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668" y="2589525"/>
            <a:ext cx="1213244" cy="1730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644047"/>
            <a:ext cx="839086" cy="1769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02" y="2620263"/>
            <a:ext cx="940715" cy="1793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2617421"/>
            <a:ext cx="1219199" cy="1649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721365"/>
            <a:ext cx="1559860" cy="15736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773857"/>
            <a:ext cx="1865306" cy="15544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764088"/>
            <a:ext cx="1947408" cy="1554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93" y="4894046"/>
            <a:ext cx="1854307" cy="140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629400" cy="868362"/>
          </a:xfrm>
        </p:spPr>
        <p:txBody>
          <a:bodyPr>
            <a:normAutofit/>
          </a:bodyPr>
          <a:lstStyle/>
          <a:p>
            <a:r>
              <a:rPr lang="sr-Cyrl-RS" sz="1600" dirty="0" smtClean="0"/>
              <a:t>Неки линкови ка веб-алатима коришћеним током наставе на даљину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239000" cy="4876800"/>
          </a:xfrm>
        </p:spPr>
        <p:txBody>
          <a:bodyPr>
            <a:normAutofit/>
          </a:bodyPr>
          <a:lstStyle/>
          <a:p>
            <a:r>
              <a:rPr lang="sr-Latn-RS" sz="12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https://www.powtoon.com/s/ciNgqnKa29L/1/m</a:t>
            </a:r>
            <a:endParaRPr lang="sr-Cyrl-RS" sz="1200" dirty="0" smtClean="0"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r-Cyrl-RS" sz="12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 </a:t>
            </a:r>
            <a:r>
              <a:rPr lang="sr-Latn-RS" sz="12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https</a:t>
            </a:r>
            <a:r>
              <a:rPr lang="sr-Latn-RS" sz="12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://view.genial.ly/5ec3ec9d8e243b0d5a33f9e4/horizontal-infographic-lists-podne-ovan-duchi</a:t>
            </a:r>
            <a:endParaRPr lang="en-US" sz="1200" dirty="0">
              <a:latin typeface="Calibri"/>
              <a:ea typeface="Calibri"/>
              <a:cs typeface="Times New Roman"/>
            </a:endParaRPr>
          </a:p>
          <a:p>
            <a:r>
              <a:rPr lang="sr-Latn-RS" sz="1200" u="sng" dirty="0">
                <a:hlinkClick r:id="rId4"/>
              </a:rPr>
              <a:t>http://linoit.com/users/Olga76/canvases/%</a:t>
            </a:r>
            <a:r>
              <a:rPr lang="sr-Latn-RS" sz="1200" u="sng" dirty="0" smtClean="0">
                <a:hlinkClick r:id="rId4"/>
              </a:rPr>
              <a:t>D0%92%D0%B5%D1%81%D1%82</a:t>
            </a:r>
            <a:endParaRPr lang="sr-Cyrl-RS" sz="1200" u="sng" dirty="0" smtClean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r-Latn-RS" sz="12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https://</a:t>
            </a:r>
            <a:r>
              <a:rPr lang="sr-Latn-RS" sz="12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share.nearpod.com/vsph/82mjHPLVLu</a:t>
            </a:r>
            <a:endParaRPr lang="sr-Latn-RS" sz="1200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0">
              <a:spcBef>
                <a:spcPts val="0"/>
              </a:spcBef>
            </a:pPr>
            <a:r>
              <a:rPr lang="sr-Latn-RS" sz="1200" u="sng" dirty="0">
                <a:hlinkClick r:id="rId6"/>
              </a:rPr>
              <a:t>https://view.genial.ly/5eb9e1d17792c20d1661a6a5/presentation-poezia-za-shestake</a:t>
            </a:r>
            <a:endParaRPr lang="en-US" sz="12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23" y="2743200"/>
            <a:ext cx="3048000" cy="1714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3810000"/>
            <a:ext cx="297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600" u="sng" dirty="0">
                <a:hlinkClick r:id="rId8"/>
              </a:rPr>
              <a:t>https://youtu.be/a8upttbBpJU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99" y="4191000"/>
            <a:ext cx="3073125" cy="1659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42116"/>
            <a:ext cx="3149325" cy="145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533400"/>
            <a:ext cx="7714488" cy="6019800"/>
          </a:xfrm>
        </p:spPr>
        <p:txBody>
          <a:bodyPr>
            <a:normAutofit/>
          </a:bodyPr>
          <a:lstStyle/>
          <a:p>
            <a:r>
              <a:rPr lang="sr-Cyrl-RS" sz="2000" dirty="0" smtClean="0"/>
              <a:t>У Гугл учионици </a:t>
            </a:r>
            <a:r>
              <a:rPr lang="sr-Cyrl-RS" sz="2000" dirty="0" smtClean="0"/>
              <a:t> сам током маја у три одељења шестог разреда  реализовала и часове Научног новинарства.</a:t>
            </a:r>
          </a:p>
          <a:p>
            <a:r>
              <a:rPr lang="sr-Cyrl-RS" sz="2000" dirty="0" smtClean="0"/>
              <a:t>На часовима током године ученици су научили основне облике новинарског изражавања, па смо један час искористили  да пишемо вест. Ученици су били у улози креативних новинара.</a:t>
            </a:r>
          </a:p>
          <a:p>
            <a:r>
              <a:rPr lang="sr-Cyrl-RS" sz="2000" dirty="0" smtClean="0"/>
              <a:t>Ученицима је у учионицу постављен линк до презентације која је као подсетник и идеја за рад направљена у  интерактивној </a:t>
            </a:r>
            <a:r>
              <a:rPr lang="sr-Latn-RS" sz="2000" dirty="0" smtClean="0"/>
              <a:t>Genially</a:t>
            </a:r>
            <a:r>
              <a:rPr lang="sr-Cyrl-RS" sz="2000" dirty="0" smtClean="0"/>
              <a:t> презентацији. </a:t>
            </a:r>
          </a:p>
          <a:p>
            <a:r>
              <a:rPr lang="sr-Cyrl-RS" sz="2000" dirty="0" smtClean="0"/>
              <a:t>У презентацију је постављен линк до лепљиве табле у </a:t>
            </a:r>
            <a:r>
              <a:rPr lang="sr-Latn-RS" sz="2000" dirty="0" smtClean="0"/>
              <a:t>Lino.it </a:t>
            </a:r>
            <a:r>
              <a:rPr lang="sr-Cyrl-RS" sz="2000" dirty="0" smtClean="0"/>
              <a:t>апликацији где су ученици качили своје радове.</a:t>
            </a:r>
          </a:p>
          <a:p>
            <a:r>
              <a:rPr lang="sr-Latn-RS" sz="2000" dirty="0" smtClean="0"/>
              <a:t> </a:t>
            </a:r>
            <a:r>
              <a:rPr lang="sr-Cyrl-RS" sz="2000" dirty="0" smtClean="0"/>
              <a:t> 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38600"/>
            <a:ext cx="3230618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06" y="4267200"/>
            <a:ext cx="4019429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946392" cy="792162"/>
          </a:xfrm>
        </p:spPr>
        <p:txBody>
          <a:bodyPr/>
          <a:lstStyle/>
          <a:p>
            <a:r>
              <a:rPr lang="sr-Cyrl-RS" dirty="0" smtClean="0"/>
              <a:t>Утисци о настави на даљину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7696200" cy="5638800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sr-Cyrl-RS" sz="1800" b="1" dirty="0" smtClean="0"/>
              <a:t>       Предности</a:t>
            </a:r>
          </a:p>
          <a:p>
            <a:r>
              <a:rPr lang="sr-Cyrl-RS" sz="1800" dirty="0" smtClean="0"/>
              <a:t>Рад у Гугл учионици се допао ученицима јер су  имали различите интерактивне садржаје  за савладавање градива и развијање вештина учења.</a:t>
            </a:r>
          </a:p>
          <a:p>
            <a:r>
              <a:rPr lang="sr-Cyrl-RS" sz="1800" dirty="0" smtClean="0"/>
              <a:t>Овај дигитални начин рада близак је њиховој генерацији и забавнији од рада у класичној учионици.</a:t>
            </a:r>
          </a:p>
          <a:p>
            <a:r>
              <a:rPr lang="sr-Cyrl-RS" sz="1800" dirty="0" smtClean="0"/>
              <a:t>Омогућава развој дигиталних компетенција и ученика и наставника.</a:t>
            </a:r>
          </a:p>
          <a:p>
            <a:r>
              <a:rPr lang="sr-Cyrl-RS" sz="1800" dirty="0" smtClean="0"/>
              <a:t>Ученици су могли  наставни материјал да прилагоде свом темпу рада  и да самостално раде на рачунарима или паметним  телефонима, контролишући процес учења.</a:t>
            </a:r>
          </a:p>
          <a:p>
            <a:r>
              <a:rPr lang="sr-Cyrl-RS" sz="1800" dirty="0" smtClean="0"/>
              <a:t>Омогућена је ангажованост свих ученика и активна усмереност на учење.</a:t>
            </a:r>
          </a:p>
          <a:p>
            <a:r>
              <a:rPr lang="sr-Cyrl-RS" sz="1800" dirty="0" smtClean="0"/>
              <a:t>У Гугл учионици садржаји су веома прегледно поређани и организовани у фасцикле и ученик редовно добија  обавештења о задацима које треба да уради и роковима.</a:t>
            </a:r>
          </a:p>
          <a:p>
            <a:pPr marL="82296" indent="0">
              <a:buNone/>
            </a:pPr>
            <a:r>
              <a:rPr lang="sr-Cyrl-RS" sz="1800" b="1" dirty="0" smtClean="0"/>
              <a:t>        </a:t>
            </a:r>
          </a:p>
          <a:p>
            <a:pPr marL="82296" indent="0">
              <a:buNone/>
            </a:pPr>
            <a:r>
              <a:rPr lang="sr-Cyrl-RS" sz="1800" b="1" dirty="0"/>
              <a:t> </a:t>
            </a:r>
            <a:r>
              <a:rPr lang="sr-Cyrl-RS" sz="1800" b="1" dirty="0" smtClean="0"/>
              <a:t>     </a:t>
            </a:r>
          </a:p>
          <a:p>
            <a:pPr marL="82296" indent="0">
              <a:buNone/>
            </a:pPr>
            <a:endParaRPr lang="sr-Cyrl-RS" sz="1800" b="1" dirty="0"/>
          </a:p>
          <a:p>
            <a:pPr marL="82296" indent="0">
              <a:buNone/>
            </a:pPr>
            <a:endParaRPr lang="sr-Cyrl-RS" sz="1800" b="1" dirty="0" smtClean="0"/>
          </a:p>
          <a:p>
            <a:pPr marL="82296" indent="0">
              <a:buNone/>
            </a:pPr>
            <a:r>
              <a:rPr lang="sr-Cyrl-RS" sz="1800" b="1" dirty="0" smtClean="0"/>
              <a:t> Недостаци</a:t>
            </a:r>
          </a:p>
          <a:p>
            <a:endParaRPr lang="sr-Cyrl-RS" sz="1800" dirty="0" smtClean="0"/>
          </a:p>
          <a:p>
            <a:r>
              <a:rPr lang="sr-Cyrl-RS" sz="1800" dirty="0" smtClean="0"/>
              <a:t>Тешкоћа је била у томе што је требало времена док су ученици савладали како ће материјале постављати у Гугл учионицу.</a:t>
            </a:r>
          </a:p>
          <a:p>
            <a:r>
              <a:rPr lang="sr-Cyrl-RS" sz="1800" dirty="0" smtClean="0"/>
              <a:t>Неки ученици нису били технички опремљени за овај вид наставе на даљину.</a:t>
            </a:r>
          </a:p>
          <a:p>
            <a:endParaRPr lang="sr-Cyrl-RS" sz="1800" dirty="0" smtClean="0"/>
          </a:p>
          <a:p>
            <a:pPr marL="82296" indent="0">
              <a:buNone/>
            </a:pPr>
            <a:r>
              <a:rPr lang="sr-Cyrl-RS" sz="1800" dirty="0" smtClean="0"/>
              <a:t> </a:t>
            </a:r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34508"/>
            <a:ext cx="2413920" cy="1189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3861862"/>
            <a:ext cx="2590800" cy="127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0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312</TotalTime>
  <Words>638</Words>
  <Application>Microsoft Office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Solstice</vt:lpstr>
      <vt:lpstr>Примери добре праксе </vt:lpstr>
      <vt:lpstr>О настави на даљину </vt:lpstr>
      <vt:lpstr>Рад у Гугл учионици</vt:lpstr>
      <vt:lpstr>PowerPoint Presentation</vt:lpstr>
      <vt:lpstr>Неки линкови ка веб-алатима коришћеним током наставе на даљину</vt:lpstr>
      <vt:lpstr>PowerPoint Presentation</vt:lpstr>
      <vt:lpstr>Утисци о настави на даљину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Примери добре праксе </dc:title>
  <dc:creator>IOU</dc:creator>
  <cp:lastModifiedBy>IOU</cp:lastModifiedBy>
  <cp:revision>42</cp:revision>
  <dcterms:created xsi:type="dcterms:W3CDTF">2020-05-31T14:29:38Z</dcterms:created>
  <dcterms:modified xsi:type="dcterms:W3CDTF">2020-05-31T20:10:26Z</dcterms:modified>
</cp:coreProperties>
</file>